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 id="256" r:id="rId3"/>
    <p:sldId id="257" r:id="rId4"/>
    <p:sldId id="258" r:id="rId5"/>
    <p:sldId id="259" r:id="rId6"/>
    <p:sldId id="260" r:id="rId7"/>
    <p:sldId id="261"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7" autoAdjust="0"/>
    <p:restoredTop sz="94434" autoAdjust="0"/>
  </p:normalViewPr>
  <p:slideViewPr>
    <p:cSldViewPr snapToGrid="0">
      <p:cViewPr>
        <p:scale>
          <a:sx n="76" d="100"/>
          <a:sy n="76" d="100"/>
        </p:scale>
        <p:origin x="-378" y="17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5DC5A36-5309-4ABB-A321-88E6806C594C}" type="datetimeFigureOut">
              <a:rPr lang="en-US" smtClean="0"/>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4264870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DC5A36-5309-4ABB-A321-88E6806C594C}" type="datetimeFigureOut">
              <a:rPr lang="en-US" smtClean="0"/>
              <a:t>10/20/2020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583040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DC5A36-5309-4ABB-A321-88E6806C594C}" type="datetimeFigureOut">
              <a:rPr lang="en-US" smtClean="0"/>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2409593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DC5A36-5309-4ABB-A321-88E6806C594C}" type="datetimeFigureOut">
              <a:rPr lang="en-US" smtClean="0"/>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2BD0C-1FBA-41C0-99A6-89A46AA9F0AD}"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1315651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DC5A36-5309-4ABB-A321-88E6806C594C}" type="datetimeFigureOut">
              <a:rPr lang="en-US" smtClean="0"/>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31384187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5DC5A36-5309-4ABB-A321-88E6806C594C}" type="datetimeFigureOut">
              <a:rPr lang="en-US" smtClean="0"/>
              <a:t>10/20/2020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30672120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5DC5A36-5309-4ABB-A321-88E6806C594C}" type="datetimeFigureOut">
              <a:rPr lang="en-US" smtClean="0"/>
              <a:t>10/20/2020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2228229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DC5A36-5309-4ABB-A321-88E6806C594C}" type="datetimeFigureOut">
              <a:rPr lang="en-US" smtClean="0"/>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17377549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DC5A36-5309-4ABB-A321-88E6806C594C}" type="datetimeFigureOut">
              <a:rPr lang="en-US" smtClean="0"/>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1291580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F5DC5A36-5309-4ABB-A321-88E6806C594C}" type="datetimeFigureOut">
              <a:rPr lang="en-US" smtClean="0"/>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1308078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DC5A36-5309-4ABB-A321-88E6806C594C}" type="datetimeFigureOut">
              <a:rPr lang="en-US" smtClean="0"/>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2875630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5DC5A36-5309-4ABB-A321-88E6806C594C}" type="datetimeFigureOut">
              <a:rPr lang="en-US" smtClean="0"/>
              <a:t>10/20/2020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166671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5DC5A36-5309-4ABB-A321-88E6806C594C}" type="datetimeFigureOut">
              <a:rPr lang="en-US" smtClean="0"/>
              <a:t>10/20/2020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3111719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F5DC5A36-5309-4ABB-A321-88E6806C594C}" type="datetimeFigureOut">
              <a:rPr lang="en-US" smtClean="0"/>
              <a:t>10/20/2020</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1251042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5DC5A36-5309-4ABB-A321-88E6806C594C}" type="datetimeFigureOut">
              <a:rPr lang="en-US" smtClean="0"/>
              <a:t>10/20/2020</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2969739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F5DC5A36-5309-4ABB-A321-88E6806C594C}" type="datetimeFigureOut">
              <a:rPr lang="en-US" smtClean="0"/>
              <a:t>10/20/2020</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39422919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DC5A36-5309-4ABB-A321-88E6806C594C}" type="datetimeFigureOut">
              <a:rPr lang="en-US" smtClean="0"/>
              <a:t>10/20/2020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1576035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5DC5A36-5309-4ABB-A321-88E6806C594C}" type="datetimeFigureOut">
              <a:rPr lang="en-US" smtClean="0"/>
              <a:t>10/20/2020</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7A2BD0C-1FBA-41C0-99A6-89A46AA9F0AD}" type="slidenum">
              <a:rPr lang="en-US" smtClean="0"/>
              <a:t>‹#›</a:t>
            </a:fld>
            <a:endParaRPr lang="en-US"/>
          </a:p>
        </p:txBody>
      </p:sp>
    </p:spTree>
    <p:extLst>
      <p:ext uri="{BB962C8B-B14F-4D97-AF65-F5344CB8AC3E}">
        <p14:creationId xmlns:p14="http://schemas.microsoft.com/office/powerpoint/2010/main" val="251324996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thediplomat.com/2020/10/a-nuclear-north-koreas-wake-up-call/" TargetMode="External"/><Relationship Id="rId7" Type="http://schemas.openxmlformats.org/officeDocument/2006/relationships/hyperlink" Target="https://thediplomat.com/2019/03/rethinking-japan-south-korea-defense-relations/" TargetMode="External"/><Relationship Id="rId2" Type="http://schemas.openxmlformats.org/officeDocument/2006/relationships/hyperlink" Target="https://www.straitstimes.com/asia/east-asia/chinas-xi-jinping-says-intends-to-deepen-relations-with-north-korea-kcna" TargetMode="External"/><Relationship Id="rId1" Type="http://schemas.openxmlformats.org/officeDocument/2006/relationships/slideLayout" Target="../slideLayouts/slideLayout2.xml"/><Relationship Id="rId6" Type="http://schemas.openxmlformats.org/officeDocument/2006/relationships/hyperlink" Target="https://www.rand.org/blog/2020/01/japans-north-korea-challenge-in-2020.html" TargetMode="External"/><Relationship Id="rId5" Type="http://schemas.openxmlformats.org/officeDocument/2006/relationships/hyperlink" Target="https://warontherocks.com/2018/03/revising-japans-peace-constitution-much-ado-about-nothing/" TargetMode="External"/><Relationship Id="rId4" Type="http://schemas.openxmlformats.org/officeDocument/2006/relationships/hyperlink" Target="https://carnegietsinghua.org/publications/8183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North Korea</a:t>
            </a:r>
            <a:endParaRPr lang="en-US" dirty="0"/>
          </a:p>
        </p:txBody>
      </p:sp>
      <p:sp>
        <p:nvSpPr>
          <p:cNvPr id="3" name="Subtitle 2"/>
          <p:cNvSpPr>
            <a:spLocks noGrp="1"/>
          </p:cNvSpPr>
          <p:nvPr>
            <p:ph type="subTitle" idx="1"/>
          </p:nvPr>
        </p:nvSpPr>
        <p:spPr/>
        <p:txBody>
          <a:bodyPr>
            <a:normAutofit fontScale="32500" lnSpcReduction="20000"/>
          </a:bodyPr>
          <a:lstStyle/>
          <a:p>
            <a:pPr algn="ctr"/>
            <a:r>
              <a:rPr lang="en-US" dirty="0" smtClean="0"/>
              <a:t>AUTHOR’S NAME</a:t>
            </a:r>
          </a:p>
          <a:p>
            <a:pPr algn="ctr"/>
            <a:r>
              <a:rPr lang="en-US" dirty="0" smtClean="0"/>
              <a:t>INSTITUTION AFFLIATION</a:t>
            </a:r>
          </a:p>
          <a:p>
            <a:pPr algn="ctr"/>
            <a:r>
              <a:rPr lang="en-US" dirty="0" smtClean="0"/>
              <a:t>date</a:t>
            </a:r>
          </a:p>
          <a:p>
            <a:pPr algn="ctr"/>
            <a:r>
              <a:rPr lang="en-US" dirty="0" smtClean="0"/>
              <a:t>I</a:t>
            </a:r>
            <a:endParaRPr lang="en-US" dirty="0"/>
          </a:p>
        </p:txBody>
      </p:sp>
    </p:spTree>
    <p:extLst>
      <p:ext uri="{BB962C8B-B14F-4D97-AF65-F5344CB8AC3E}">
        <p14:creationId xmlns:p14="http://schemas.microsoft.com/office/powerpoint/2010/main" val="1022150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006688"/>
          </a:xfrm>
        </p:spPr>
        <p:txBody>
          <a:bodyPr>
            <a:normAutofit fontScale="90000"/>
          </a:bodyPr>
          <a:lstStyle/>
          <a:p>
            <a:r>
              <a:rPr lang="en-US" sz="4000" dirty="0" smtClean="0"/>
              <a:t>North Korea: Nuclear Weapon</a:t>
            </a:r>
            <a:r>
              <a:rPr lang="en-US" dirty="0" smtClean="0"/>
              <a:t/>
            </a:r>
            <a:br>
              <a:rPr lang="en-US" dirty="0" smtClean="0"/>
            </a:br>
            <a:endParaRPr lang="en-US" dirty="0"/>
          </a:p>
        </p:txBody>
      </p:sp>
      <p:sp>
        <p:nvSpPr>
          <p:cNvPr id="8" name="Subtitle 7"/>
          <p:cNvSpPr>
            <a:spLocks noGrp="1"/>
          </p:cNvSpPr>
          <p:nvPr>
            <p:ph type="subTitle" idx="1"/>
          </p:nvPr>
        </p:nvSpPr>
        <p:spPr>
          <a:xfrm>
            <a:off x="1524000" y="1569493"/>
            <a:ext cx="5144086" cy="4653886"/>
          </a:xfrm>
        </p:spPr>
        <p:txBody>
          <a:bodyPr>
            <a:normAutofit fontScale="92500" lnSpcReduction="20000"/>
          </a:bodyPr>
          <a:lstStyle/>
          <a:p>
            <a:endParaRPr lang="en-US" dirty="0" smtClean="0"/>
          </a:p>
          <a:p>
            <a:pPr algn="l"/>
            <a:r>
              <a:rPr lang="en-US" cap="none" dirty="0"/>
              <a:t>N</a:t>
            </a:r>
            <a:r>
              <a:rPr lang="en-US" cap="none" dirty="0" smtClean="0"/>
              <a:t>orth Korean has shown great effort in launching of nuclear weapons.</a:t>
            </a:r>
          </a:p>
          <a:p>
            <a:pPr algn="l"/>
            <a:r>
              <a:rPr lang="en-US" cap="none" dirty="0" smtClean="0"/>
              <a:t>The country got to the climax after it revealed the intercontinental-range ballistic missile, hwasong-15. </a:t>
            </a:r>
          </a:p>
          <a:p>
            <a:pPr algn="l"/>
            <a:r>
              <a:rPr lang="en-US" cap="none" dirty="0" smtClean="0"/>
              <a:t>further president Kim Jong also revealed another missile that appeared to be a large two-stage liquid propellant ICBM.</a:t>
            </a:r>
          </a:p>
          <a:p>
            <a:pPr algn="l"/>
            <a:r>
              <a:rPr lang="en-US" cap="none" dirty="0" smtClean="0"/>
              <a:t>Despite, the economic sanctions, the country still have the ability to consistently improve their nuclear weapons.</a:t>
            </a:r>
          </a:p>
          <a:p>
            <a:pPr algn="l"/>
            <a:r>
              <a:rPr lang="en-US" cap="none" dirty="0" smtClean="0"/>
              <a:t>Why would </a:t>
            </a:r>
            <a:r>
              <a:rPr lang="en-US" cap="none" dirty="0"/>
              <a:t>N</a:t>
            </a:r>
            <a:r>
              <a:rPr lang="en-US" cap="none" dirty="0" smtClean="0"/>
              <a:t>orth Korean show the persistence in investing in the nuclear weapons compared to economic developments</a:t>
            </a:r>
            <a:r>
              <a:rPr lang="en-US" dirty="0" smtClean="0"/>
              <a:t>? </a:t>
            </a:r>
          </a:p>
        </p:txBody>
      </p:sp>
      <p:sp>
        <p:nvSpPr>
          <p:cNvPr id="9" name="AutoShape 8" descr="A Nuclear North Korea’s Wake-up Cal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0499" y="1569493"/>
            <a:ext cx="4118903" cy="4493682"/>
          </a:xfrm>
          <a:prstGeom prst="rect">
            <a:avLst/>
          </a:prstGeom>
        </p:spPr>
      </p:pic>
    </p:spTree>
    <p:extLst>
      <p:ext uri="{BB962C8B-B14F-4D97-AF65-F5344CB8AC3E}">
        <p14:creationId xmlns:p14="http://schemas.microsoft.com/office/powerpoint/2010/main" val="30808625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
            </a:r>
            <a:r>
              <a:rPr lang="en-US" dirty="0" smtClean="0"/>
              <a:t>ersistence in investment in the nuclear weapons</a:t>
            </a:r>
            <a:endParaRPr lang="en-US" dirty="0"/>
          </a:p>
        </p:txBody>
      </p:sp>
      <p:sp>
        <p:nvSpPr>
          <p:cNvPr id="3" name="Content Placeholder 2"/>
          <p:cNvSpPr>
            <a:spLocks noGrp="1"/>
          </p:cNvSpPr>
          <p:nvPr>
            <p:ph idx="1"/>
          </p:nvPr>
        </p:nvSpPr>
        <p:spPr>
          <a:xfrm>
            <a:off x="1103312" y="2052918"/>
            <a:ext cx="10178977" cy="4805082"/>
          </a:xfrm>
        </p:spPr>
        <p:txBody>
          <a:bodyPr>
            <a:normAutofit/>
          </a:bodyPr>
          <a:lstStyle/>
          <a:p>
            <a:pPr marL="0" indent="0">
              <a:buNone/>
            </a:pPr>
            <a:r>
              <a:rPr lang="en-US" dirty="0" smtClean="0"/>
              <a:t>The persistence on nuclear weapon improvement its to show the super power countries their continued growth and qualitative capabilities.</a:t>
            </a:r>
          </a:p>
          <a:p>
            <a:pPr marL="0" indent="0">
              <a:buNone/>
            </a:pPr>
            <a:r>
              <a:rPr lang="en-US" dirty="0" smtClean="0"/>
              <a:t>In the celebration of the 75</a:t>
            </a:r>
            <a:r>
              <a:rPr lang="en-US" baseline="30000" dirty="0" smtClean="0"/>
              <a:t>th</a:t>
            </a:r>
            <a:r>
              <a:rPr lang="en-US" dirty="0" smtClean="0"/>
              <a:t> year anniversary of Workers Party of Korea, the president revealed ICBM design.</a:t>
            </a:r>
          </a:p>
          <a:p>
            <a:pPr marL="0" indent="0">
              <a:buNone/>
            </a:pPr>
            <a:r>
              <a:rPr lang="en-US" dirty="0" smtClean="0"/>
              <a:t>The missiles were largest </a:t>
            </a:r>
            <a:r>
              <a:rPr lang="en-US" dirty="0"/>
              <a:t>road-mobile missiles on integrated launchers seen anywhere in the </a:t>
            </a:r>
            <a:r>
              <a:rPr lang="en-US" dirty="0" smtClean="0"/>
              <a:t>world and ever seen in North Korea.</a:t>
            </a:r>
          </a:p>
          <a:p>
            <a:pPr marL="0" indent="0">
              <a:buNone/>
            </a:pPr>
            <a:r>
              <a:rPr lang="en-US" dirty="0" smtClean="0"/>
              <a:t>That demonstrated their quantitive capabilities of nuclear weapon.</a:t>
            </a:r>
          </a:p>
          <a:p>
            <a:pPr marL="0" indent="0">
              <a:buNone/>
            </a:pPr>
            <a:r>
              <a:rPr lang="en-US" dirty="0" smtClean="0"/>
              <a:t>Also, the reason for considering missile launches to render credible nuclear deterrent in the face of U.S and missile defenses. </a:t>
            </a: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54215" y="5257800"/>
            <a:ext cx="6471139" cy="1600200"/>
          </a:xfrm>
          <a:prstGeom prst="rect">
            <a:avLst/>
          </a:prstGeom>
        </p:spPr>
      </p:pic>
    </p:spTree>
    <p:extLst>
      <p:ext uri="{BB962C8B-B14F-4D97-AF65-F5344CB8AC3E}">
        <p14:creationId xmlns:p14="http://schemas.microsoft.com/office/powerpoint/2010/main" val="45707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Diplomacy</a:t>
            </a:r>
            <a:endParaRPr lang="en-US" dirty="0"/>
          </a:p>
        </p:txBody>
      </p:sp>
      <p:sp>
        <p:nvSpPr>
          <p:cNvPr id="3" name="Content Placeholder 2"/>
          <p:cNvSpPr>
            <a:spLocks noGrp="1"/>
          </p:cNvSpPr>
          <p:nvPr>
            <p:ph idx="1"/>
          </p:nvPr>
        </p:nvSpPr>
        <p:spPr>
          <a:xfrm>
            <a:off x="5092504" y="2052918"/>
            <a:ext cx="6161649" cy="4195481"/>
          </a:xfrm>
        </p:spPr>
        <p:txBody>
          <a:bodyPr>
            <a:normAutofit lnSpcReduction="10000"/>
          </a:bodyPr>
          <a:lstStyle/>
          <a:p>
            <a:pPr marL="0" indent="0">
              <a:buNone/>
            </a:pPr>
            <a:r>
              <a:rPr lang="en-US" dirty="0" smtClean="0"/>
              <a:t>The North Korean president met President Donald Trump in signing diplomatic agree about the nuclear weapons.</a:t>
            </a:r>
          </a:p>
          <a:p>
            <a:pPr marL="0" indent="0">
              <a:buNone/>
            </a:pPr>
            <a:r>
              <a:rPr lang="en-US" dirty="0" smtClean="0"/>
              <a:t>At first, China joined the US and other nations in imposing sanctions over the nuclear weapons.</a:t>
            </a:r>
          </a:p>
          <a:p>
            <a:pPr marL="0" indent="0">
              <a:buNone/>
            </a:pPr>
            <a:r>
              <a:rPr lang="en-US" dirty="0" smtClean="0"/>
              <a:t>In 2018 to 2019, the two presidents had five meetings. Xi said “…intent </a:t>
            </a:r>
            <a:r>
              <a:rPr lang="en-US" dirty="0"/>
              <a:t>to successfully defend, consolidate and develop the China-Korea </a:t>
            </a:r>
            <a:r>
              <a:rPr lang="en-US" dirty="0" smtClean="0"/>
              <a:t>relations…”.</a:t>
            </a:r>
          </a:p>
          <a:p>
            <a:pPr marL="0" indent="0">
              <a:buNone/>
            </a:pPr>
            <a:r>
              <a:rPr lang="en-US" dirty="0" smtClean="0"/>
              <a:t>Why has China come to support of North Korea in the nuclear weapon launches? Does China intend to join the rivals of U.S due to the ongoing fights between the two countries?</a:t>
            </a:r>
          </a:p>
          <a:p>
            <a:pPr marL="0" indent="0">
              <a:buNone/>
            </a:pPr>
            <a:endParaRPr lang="en-US"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6562" y="2052918"/>
            <a:ext cx="3875941" cy="3841445"/>
          </a:xfrm>
          <a:prstGeom prst="rect">
            <a:avLst/>
          </a:prstGeom>
        </p:spPr>
      </p:pic>
    </p:spTree>
    <p:extLst>
      <p:ext uri="{BB962C8B-B14F-4D97-AF65-F5344CB8AC3E}">
        <p14:creationId xmlns:p14="http://schemas.microsoft.com/office/powerpoint/2010/main" val="3374759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Significance</a:t>
            </a:r>
            <a:endParaRPr lang="en-US" dirty="0"/>
          </a:p>
        </p:txBody>
      </p:sp>
      <p:sp>
        <p:nvSpPr>
          <p:cNvPr id="3" name="Content Placeholder 2"/>
          <p:cNvSpPr>
            <a:spLocks noGrp="1"/>
          </p:cNvSpPr>
          <p:nvPr>
            <p:ph idx="1"/>
          </p:nvPr>
        </p:nvSpPr>
        <p:spPr/>
        <p:txBody>
          <a:bodyPr/>
          <a:lstStyle/>
          <a:p>
            <a:pPr marL="0" indent="0">
              <a:buNone/>
            </a:pPr>
            <a:r>
              <a:rPr lang="en-US" dirty="0" smtClean="0"/>
              <a:t>The launches and improvements of the ICBMs demonstrates the country preparedness to face their enemies.</a:t>
            </a:r>
          </a:p>
          <a:p>
            <a:pPr marL="0" indent="0">
              <a:buNone/>
            </a:pPr>
            <a:r>
              <a:rPr lang="en-US" dirty="0" smtClean="0"/>
              <a:t>As much as President Kim, states that they will not misuse the weapons unless external forces demand retaliation. The coming together with China  seem a preparation of war.</a:t>
            </a: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61846" y="3712112"/>
            <a:ext cx="6400800" cy="2308859"/>
          </a:xfrm>
          <a:prstGeom prst="rect">
            <a:avLst/>
          </a:prstGeom>
        </p:spPr>
      </p:pic>
    </p:spTree>
    <p:extLst>
      <p:ext uri="{BB962C8B-B14F-4D97-AF65-F5344CB8AC3E}">
        <p14:creationId xmlns:p14="http://schemas.microsoft.com/office/powerpoint/2010/main" val="2346679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endParaRPr lang="en-US" dirty="0"/>
          </a:p>
        </p:txBody>
      </p:sp>
      <p:sp>
        <p:nvSpPr>
          <p:cNvPr id="3" name="Content Placeholder 2"/>
          <p:cNvSpPr>
            <a:spLocks noGrp="1"/>
          </p:cNvSpPr>
          <p:nvPr>
            <p:ph idx="1"/>
          </p:nvPr>
        </p:nvSpPr>
        <p:spPr>
          <a:xfrm>
            <a:off x="1103312" y="2052918"/>
            <a:ext cx="8946541" cy="4689076"/>
          </a:xfrm>
        </p:spPr>
        <p:txBody>
          <a:bodyPr/>
          <a:lstStyle/>
          <a:p>
            <a:pPr marL="0" indent="0">
              <a:buNone/>
            </a:pPr>
            <a:r>
              <a:rPr lang="en-US" dirty="0" smtClean="0"/>
              <a:t>The nuclear weapon is a threat to the U.S and missile defenses but equally, Japan and South Korea the immediate neighbors are at risk.</a:t>
            </a:r>
          </a:p>
          <a:p>
            <a:pPr marL="0" indent="0">
              <a:buNone/>
            </a:pPr>
            <a:r>
              <a:rPr lang="en-US" dirty="0" smtClean="0"/>
              <a:t>After the announce of a launch of a weapon, at the beginning of the year by Kim, the Japan unwelcomed the idea since they though they would launch within third vicinity and affect the world Olympics. Could Japanese claims be true? </a:t>
            </a:r>
          </a:p>
          <a:p>
            <a:pPr marL="0" indent="0">
              <a:buNone/>
            </a:pPr>
            <a:endParaRPr lang="en-US" dirty="0" smtClean="0"/>
          </a:p>
        </p:txBody>
      </p:sp>
      <p:pic>
        <p:nvPicPr>
          <p:cNvPr id="2050" name="Picture 2" descr="A projectile is fired during North Korea's missile tests in this undated picture released by North Korea's Central News Agency (KCNA) on November 28, 2019, photo by KCNA/Reute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09313" y="4037428"/>
            <a:ext cx="4334538" cy="27045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581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Japan-South Korean Alliance</a:t>
            </a:r>
            <a:endParaRPr lang="en-US" dirty="0"/>
          </a:p>
        </p:txBody>
      </p:sp>
      <p:sp>
        <p:nvSpPr>
          <p:cNvPr id="3" name="Content Placeholder 2"/>
          <p:cNvSpPr>
            <a:spLocks noGrp="1"/>
          </p:cNvSpPr>
          <p:nvPr>
            <p:ph idx="1"/>
          </p:nvPr>
        </p:nvSpPr>
        <p:spPr>
          <a:xfrm>
            <a:off x="859810" y="2052918"/>
            <a:ext cx="9190044" cy="4195481"/>
          </a:xfrm>
        </p:spPr>
        <p:txBody>
          <a:bodyPr/>
          <a:lstStyle/>
          <a:p>
            <a:pPr marL="0" indent="0">
              <a:buNone/>
            </a:pPr>
            <a:r>
              <a:rPr lang="en-US" dirty="0" smtClean="0"/>
              <a:t>The growth of China’s military base has been a threat to Japan. Therefore, there is need for alliance with their historical rivals, South-Korea.</a:t>
            </a:r>
          </a:p>
          <a:p>
            <a:pPr marL="0" indent="0">
              <a:buNone/>
            </a:pPr>
            <a:r>
              <a:rPr lang="en-US" dirty="0" smtClean="0"/>
              <a:t>Does these alliances of countries meant to </a:t>
            </a:r>
            <a:r>
              <a:rPr lang="en-US" dirty="0" err="1" smtClean="0"/>
              <a:t>prepar</a:t>
            </a:r>
            <a:r>
              <a:rPr lang="en-US" dirty="0" smtClean="0"/>
              <a:t> for a </a:t>
            </a:r>
            <a:r>
              <a:rPr lang="en-US" dirty="0" smtClean="0"/>
              <a:t>war?</a:t>
            </a:r>
            <a:endParaRPr lang="en-US" dirty="0" smtClean="0"/>
          </a:p>
          <a:p>
            <a:pPr marL="0" indent="0">
              <a:buNone/>
            </a:pPr>
            <a:r>
              <a:rPr lang="en-US" dirty="0" smtClean="0"/>
              <a:t>Also, according to Article 9 of Japan’s constitution it renounces use of war or use of force in settling disputes. Does that contradict peace resolution method by taking rivals strategy?</a:t>
            </a:r>
          </a:p>
        </p:txBody>
      </p:sp>
    </p:spTree>
    <p:extLst>
      <p:ext uri="{BB962C8B-B14F-4D97-AF65-F5344CB8AC3E}">
        <p14:creationId xmlns:p14="http://schemas.microsoft.com/office/powerpoint/2010/main" val="24990745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References/Sources </a:t>
            </a:r>
            <a:endParaRPr lang="en-US" dirty="0"/>
          </a:p>
        </p:txBody>
      </p:sp>
      <p:sp>
        <p:nvSpPr>
          <p:cNvPr id="3" name="Content Placeholder 2"/>
          <p:cNvSpPr>
            <a:spLocks noGrp="1"/>
          </p:cNvSpPr>
          <p:nvPr>
            <p:ph idx="1"/>
          </p:nvPr>
        </p:nvSpPr>
        <p:spPr/>
        <p:txBody>
          <a:bodyPr>
            <a:normAutofit fontScale="70000" lnSpcReduction="20000"/>
          </a:bodyPr>
          <a:lstStyle/>
          <a:p>
            <a:r>
              <a:rPr lang="en-US" u="sng" dirty="0">
                <a:hlinkClick r:id="rId2"/>
              </a:rPr>
              <a:t>https://www.straitstimes.com/asia/east-asia/chinas-xi-jinping-says-intends-to-deepen-relations-with-north-korea-kcna</a:t>
            </a:r>
            <a:endParaRPr lang="en-US" dirty="0"/>
          </a:p>
          <a:p>
            <a:r>
              <a:rPr lang="en-US" dirty="0"/>
              <a:t> </a:t>
            </a:r>
          </a:p>
          <a:p>
            <a:r>
              <a:rPr lang="en-US" u="sng" dirty="0">
                <a:hlinkClick r:id="rId3"/>
              </a:rPr>
              <a:t>https://thediplomat.com/2020/10/a-nuclear-north-koreas-wake-up-call/</a:t>
            </a:r>
            <a:endParaRPr lang="en-US" dirty="0"/>
          </a:p>
          <a:p>
            <a:r>
              <a:rPr lang="en-US" dirty="0"/>
              <a:t> </a:t>
            </a:r>
          </a:p>
          <a:p>
            <a:r>
              <a:rPr lang="en-US" u="sng" dirty="0">
                <a:hlinkClick r:id="rId4"/>
              </a:rPr>
              <a:t>https://carnegietsinghua.org/publications/81837</a:t>
            </a:r>
            <a:endParaRPr lang="en-US" dirty="0"/>
          </a:p>
          <a:p>
            <a:r>
              <a:rPr lang="en-US" dirty="0"/>
              <a:t> </a:t>
            </a:r>
          </a:p>
          <a:p>
            <a:r>
              <a:rPr lang="en-US" u="sng" dirty="0">
                <a:hlinkClick r:id="rId5"/>
              </a:rPr>
              <a:t>https://warontherocks.com/2018/03/revising-japans-peace-constitution-much-ado-about-nothing/</a:t>
            </a:r>
            <a:endParaRPr lang="en-US" dirty="0"/>
          </a:p>
          <a:p>
            <a:r>
              <a:rPr lang="en-US" dirty="0"/>
              <a:t> </a:t>
            </a:r>
          </a:p>
          <a:p>
            <a:r>
              <a:rPr lang="en-US" u="sng" dirty="0">
                <a:hlinkClick r:id="rId6"/>
              </a:rPr>
              <a:t>https://www.rand.org/blog/2020/01/japans-north-korea-challenge-in-2020.html</a:t>
            </a:r>
            <a:endParaRPr lang="en-US" dirty="0"/>
          </a:p>
          <a:p>
            <a:r>
              <a:rPr lang="en-US" dirty="0"/>
              <a:t> </a:t>
            </a:r>
          </a:p>
          <a:p>
            <a:r>
              <a:rPr lang="en-US" u="sng" dirty="0">
                <a:hlinkClick r:id="rId7"/>
              </a:rPr>
              <a:t>https://thediplomat.com/2019/03/rethinking-japan-south-korea-defense-relations/</a:t>
            </a:r>
            <a:endParaRPr lang="en-US" dirty="0"/>
          </a:p>
          <a:p>
            <a:r>
              <a:rPr lang="en-US" dirty="0"/>
              <a:t> </a:t>
            </a:r>
          </a:p>
          <a:p>
            <a:r>
              <a:rPr lang="en-US" dirty="0"/>
              <a:t> </a:t>
            </a:r>
          </a:p>
          <a:p>
            <a:endParaRPr lang="en-US" dirty="0"/>
          </a:p>
        </p:txBody>
      </p:sp>
    </p:spTree>
    <p:extLst>
      <p:ext uri="{BB962C8B-B14F-4D97-AF65-F5344CB8AC3E}">
        <p14:creationId xmlns:p14="http://schemas.microsoft.com/office/powerpoint/2010/main" val="10160438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200</TotalTime>
  <Words>493</Words>
  <Application>Microsoft Office PowerPoint</Application>
  <PresentationFormat>Custom</PresentationFormat>
  <Paragraphs>47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Ion</vt:lpstr>
      <vt:lpstr>North Korea</vt:lpstr>
      <vt:lpstr>North Korea: Nuclear Weapon </vt:lpstr>
      <vt:lpstr>Persistence in investment in the nuclear weapons</vt:lpstr>
      <vt:lpstr>Diplomacy</vt:lpstr>
      <vt:lpstr>Significance</vt:lpstr>
      <vt:lpstr>Problem</vt:lpstr>
      <vt:lpstr>Japan-South Korean Alliance</vt:lpstr>
      <vt:lpstr> References/Sources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dc:creator>
  <cp:lastModifiedBy>hp</cp:lastModifiedBy>
  <cp:revision>21</cp:revision>
  <dcterms:created xsi:type="dcterms:W3CDTF">2020-10-20T15:28:47Z</dcterms:created>
  <dcterms:modified xsi:type="dcterms:W3CDTF">2020-10-20T21:07:00Z</dcterms:modified>
</cp:coreProperties>
</file>